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9" r:id="rId5"/>
  </p:sldMasterIdLst>
  <p:notesMasterIdLst>
    <p:notesMasterId r:id="rId21"/>
  </p:notesMasterIdLst>
  <p:handoutMasterIdLst>
    <p:handoutMasterId r:id="rId22"/>
  </p:handoutMasterIdLst>
  <p:sldIdLst>
    <p:sldId id="1583" r:id="rId6"/>
    <p:sldId id="1584" r:id="rId7"/>
    <p:sldId id="1578" r:id="rId8"/>
    <p:sldId id="1597" r:id="rId9"/>
    <p:sldId id="1596" r:id="rId10"/>
    <p:sldId id="1598" r:id="rId11"/>
    <p:sldId id="1592" r:id="rId12"/>
    <p:sldId id="1595" r:id="rId13"/>
    <p:sldId id="1599" r:id="rId14"/>
    <p:sldId id="1600" r:id="rId15"/>
    <p:sldId id="1601" r:id="rId16"/>
    <p:sldId id="1586" r:id="rId17"/>
    <p:sldId id="1580" r:id="rId18"/>
    <p:sldId id="1579" r:id="rId19"/>
    <p:sldId id="1577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583"/>
            <p14:sldId id="1584"/>
          </p14:sldIdLst>
        </p14:section>
        <p14:section name="Compose Extensions" id="{FCAE9590-1FC3-4C3E-988E-3DAD4BC4CA4C}">
          <p14:sldIdLst>
            <p14:sldId id="1578"/>
            <p14:sldId id="1597"/>
            <p14:sldId id="1596"/>
            <p14:sldId id="1598"/>
            <p14:sldId id="1592"/>
            <p14:sldId id="1595"/>
            <p14:sldId id="1599"/>
            <p14:sldId id="1600"/>
            <p14:sldId id="1601"/>
            <p14:sldId id="1586"/>
          </p14:sldIdLst>
        </p14:section>
        <p14:section name="Summary" id="{2374C0DF-0261-42A5-9F32-BDACB2532B76}">
          <p14:sldIdLst>
            <p14:sldId id="1580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34587" autoAdjust="0"/>
    <p:restoredTop sz="86417" autoAdjust="0"/>
  </p:normalViewPr>
  <p:slideViewPr>
    <p:cSldViewPr snapToGrid="0">
      <p:cViewPr>
        <p:scale>
          <a:sx n="80" d="100"/>
          <a:sy n="80" d="100"/>
        </p:scale>
        <p:origin x="522" y="390"/>
      </p:cViewPr>
      <p:guideLst/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-9258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9/1/2017 6:59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9/1/2017 6:59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microsoft-teams/code#microsoft-teams-extensions-for-the-bot-builder-sdk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At its core, a compose extension is a cloud-hosted service that listens to user requests and responds with structured data, such as cards. You integrate your service with Microsoft Teams via Bot Framework </a:t>
            </a:r>
            <a:r>
              <a:rPr lang="en-US" dirty="0"/>
              <a:t>Activity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objects. Our .NET and Node.js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extensions for the Bot Builder SDK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can help you add compose extension functionality to your app.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9/1/2017 7:08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3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commandExtension</a:t>
            </a:r>
            <a:r>
              <a:rPr lang="en-US" dirty="0"/>
              <a:t> is part</a:t>
            </a:r>
            <a:r>
              <a:rPr lang="en-US" baseline="0" dirty="0"/>
              <a:t> of the </a:t>
            </a:r>
            <a:r>
              <a:rPr lang="en-US" baseline="0" dirty="0" err="1"/>
              <a:t>manifest.json</a:t>
            </a:r>
            <a:r>
              <a:rPr lang="en-US" baseline="0" dirty="0"/>
              <a:t> file</a:t>
            </a:r>
          </a:p>
          <a:p>
            <a:r>
              <a:rPr lang="en-US" baseline="0" dirty="0"/>
              <a:t>Scope determines if 1:1 (personal) or channel (team)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9/1/2017 7:31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4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are required except “</a:t>
            </a:r>
            <a:r>
              <a:rPr lang="en-US" dirty="0" err="1"/>
              <a:t>initialRun</a:t>
            </a:r>
            <a:r>
              <a:rPr lang="en-US" dirty="0"/>
              <a:t>”. Should</a:t>
            </a:r>
            <a:r>
              <a:rPr lang="en-US" baseline="0" dirty="0"/>
              <a:t> included it for completeness, just set value to false.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9/1/2017 7:36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63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demo extension searches against</a:t>
            </a:r>
            <a:r>
              <a:rPr lang="en-US" baseline="0" dirty="0"/>
              <a:t> a list of channels supported by the bot framework. Type “sky” or “team” in the search box to find popular Microsoft channels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9/1/2017 6:59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2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054528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74" r:id="rId11"/>
    <p:sldLayoutId id="2147484535" r:id="rId12"/>
    <p:sldLayoutId id="2147484251" r:id="rId13"/>
    <p:sldLayoutId id="2147484548" r:id="rId14"/>
    <p:sldLayoutId id="2147484536" r:id="rId15"/>
    <p:sldLayoutId id="2147484264" r:id="rId16"/>
    <p:sldLayoutId id="2147484537" r:id="rId17"/>
    <p:sldLayoutId id="2147484538" r:id="rId18"/>
    <p:sldLayoutId id="2147484539" r:id="rId19"/>
    <p:sldLayoutId id="2147484540" r:id="rId20"/>
    <p:sldLayoutId id="2147484541" r:id="rId21"/>
    <p:sldLayoutId id="2147484542" r:id="rId22"/>
    <p:sldLayoutId id="2147484543" r:id="rId23"/>
    <p:sldLayoutId id="2147484544" r:id="rId24"/>
    <p:sldLayoutId id="2147484545" r:id="rId25"/>
    <p:sldLayoutId id="2147484546" r:id="rId26"/>
    <p:sldLayoutId id="2147484299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036319"/>
            <a:ext cx="7254100" cy="1828800"/>
          </a:xfrm>
        </p:spPr>
        <p:txBody>
          <a:bodyPr/>
          <a:lstStyle/>
          <a:p>
            <a:r>
              <a:rPr lang="en-US" dirty="0"/>
              <a:t>Microsoft Teams Apps – Advanced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Compose Extensions</a:t>
            </a:r>
          </a:p>
        </p:txBody>
      </p:sp>
    </p:spTree>
    <p:extLst>
      <p:ext uri="{BB962C8B-B14F-4D97-AF65-F5344CB8AC3E}">
        <p14:creationId xmlns:p14="http://schemas.microsoft.com/office/powerpoint/2010/main" val="3141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pic>
        <p:nvPicPr>
          <p:cNvPr id="4098" name="Picture 2" descr="Screenshots of locations of Settings menu item">
            <a:extLst>
              <a:ext uri="{FF2B5EF4-FFF2-40B4-BE49-F238E27FC236}">
                <a16:creationId xmlns:a16="http://schemas.microsoft.com/office/drawing/2014/main" id="{DDE6CD46-DC30-4FC3-8DED-E4C90CBFA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26"/>
          <a:stretch/>
        </p:blipFill>
        <p:spPr bwMode="auto">
          <a:xfrm>
            <a:off x="6805557" y="1919804"/>
            <a:ext cx="5192768" cy="172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416320"/>
          </a:xfrm>
        </p:spPr>
        <p:txBody>
          <a:bodyPr/>
          <a:lstStyle/>
          <a:p>
            <a:r>
              <a:rPr lang="en-US" sz="1800" dirty="0">
                <a:solidFill>
                  <a:schemeClr val="accent1"/>
                </a:solidFill>
              </a:rPr>
              <a:t>Settings events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If </a:t>
            </a:r>
            <a:r>
              <a:rPr lang="en-US" sz="1600" b="0" dirty="0" err="1"/>
              <a:t>canUpdateConfiguration</a:t>
            </a:r>
            <a:r>
              <a:rPr lang="en-US" sz="1600" b="0" dirty="0"/>
              <a:t> is true, Teams </a:t>
            </a:r>
            <a:r>
              <a:rPr lang="en-US" sz="1600" b="0" dirty="0" err="1"/>
              <a:t>wil</a:t>
            </a:r>
            <a:r>
              <a:rPr lang="en-US" sz="1600" b="0" dirty="0"/>
              <a:t> send Settings events in response to user action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Consolas" panose="020B0609020204030204" pitchFamily="49" charset="0"/>
              </a:rPr>
              <a:t>onQuerySettingsUrl</a:t>
            </a:r>
            <a:endParaRPr lang="en-US" sz="1600" b="0" dirty="0">
              <a:latin typeface="Consolas" panose="020B0609020204030204" pitchFamily="49" charset="0"/>
            </a:endParaRP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Sent when “Settings” clicked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Return </a:t>
            </a:r>
            <a:r>
              <a:rPr lang="en-US" sz="1600" b="0" dirty="0" err="1">
                <a:solidFill>
                  <a:schemeClr val="tx1"/>
                </a:solidFill>
              </a:rPr>
              <a:t>Url</a:t>
            </a:r>
            <a:r>
              <a:rPr lang="en-US" sz="1600" b="0" dirty="0">
                <a:solidFill>
                  <a:schemeClr val="tx1"/>
                </a:solidFill>
              </a:rPr>
              <a:t> of settings page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Teams will render page</a:t>
            </a:r>
            <a:endParaRPr lang="en-US" sz="1600" b="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Consolas" panose="020B0609020204030204" pitchFamily="49" charset="0"/>
              </a:rPr>
              <a:t>onSettingsUpdate</a:t>
            </a:r>
            <a:endParaRPr lang="en-US" sz="1600" b="0" dirty="0">
              <a:latin typeface="Consolas" panose="020B0609020204030204" pitchFamily="49" charset="0"/>
            </a:endParaRP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Sent when settings page is closed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Storage of settings is developer responsibility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77923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CDFAE6A-2D36-43BC-B9BD-35AA8677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– Other considerations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A664BD-D31F-42E0-97B9-C3D205D55E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995296"/>
            <a:ext cx="5653087" cy="1500411"/>
          </a:xfrm>
        </p:spPr>
        <p:txBody>
          <a:bodyPr/>
          <a:lstStyle/>
          <a:p>
            <a:r>
              <a:rPr lang="en-US" sz="2000" dirty="0"/>
              <a:t>Authenticated Requests to Extension service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Activity payload includes a Teams-generated id that represents the user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Activity payload includes Channel/Team/Tenant IDs</a:t>
            </a:r>
          </a:p>
          <a:p>
            <a:endParaRPr lang="en-US" sz="20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3288D8-917D-442A-8157-2F96DCED2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077492"/>
          </a:xfrm>
        </p:spPr>
        <p:txBody>
          <a:bodyPr/>
          <a:lstStyle/>
          <a:p>
            <a:r>
              <a:rPr lang="en-US" sz="2000" dirty="0"/>
              <a:t>Authenticating Users to your system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No tokens!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Response to query event can be </a:t>
            </a:r>
            <a:r>
              <a:rPr lang="en-US" sz="1600" b="0" dirty="0" err="1">
                <a:solidFill>
                  <a:srgbClr val="2F2F2F"/>
                </a:solidFill>
              </a:rPr>
              <a:t>auth</a:t>
            </a:r>
            <a:r>
              <a:rPr lang="en-US" sz="1600" b="0" dirty="0">
                <a:solidFill>
                  <a:srgbClr val="2F2F2F"/>
                </a:solidFill>
              </a:rPr>
              <a:t> command instead of result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Provide </a:t>
            </a:r>
            <a:r>
              <a:rPr lang="en-US" sz="1600" b="0" dirty="0" err="1">
                <a:solidFill>
                  <a:srgbClr val="2F2F2F"/>
                </a:solidFill>
              </a:rPr>
              <a:t>Url</a:t>
            </a:r>
            <a:r>
              <a:rPr lang="en-US" sz="1600" b="0" dirty="0">
                <a:solidFill>
                  <a:srgbClr val="2F2F2F"/>
                </a:solidFill>
              </a:rPr>
              <a:t> to page that initiates login/token acquisition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Developer must associate Token/UPN with Teams-provided ID.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048FCF-1236-47AB-BA17-D497F727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37" y="4447062"/>
            <a:ext cx="1736641" cy="17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98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EC3B20-B834-4749-B76A-418C0D90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3" y="632779"/>
            <a:ext cx="6102101" cy="410369"/>
          </a:xfrm>
        </p:spPr>
        <p:txBody>
          <a:bodyPr/>
          <a:lstStyle/>
          <a:p>
            <a:r>
              <a:rPr lang="en-US" dirty="0"/>
              <a:t>Demo – Compose Extensions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95C3B4-0424-48CD-A4E7-14E7389C3D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995629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430118-5FEC-4621-81D6-C21BF5362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46423-74A1-4FE6-BA7D-CD4D593B0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F8B1B5-CF87-400D-BFA9-A6CCBE1B01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1D34-97A7-42A1-B9E2-AAF12E31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4AA05-002B-4853-9F45-DCA1CB988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Compose Extensions</a:t>
            </a:r>
          </a:p>
          <a:p>
            <a:r>
              <a:rPr lang="en-US" dirty="0"/>
              <a:t>Deep-dive into building extension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971954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88F836-7206-4D3B-A91B-B989400A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 Extensions</a:t>
            </a:r>
          </a:p>
        </p:txBody>
      </p:sp>
    </p:spTree>
    <p:extLst>
      <p:ext uri="{BB962C8B-B14F-4D97-AF65-F5344CB8AC3E}">
        <p14:creationId xmlns:p14="http://schemas.microsoft.com/office/powerpoint/2010/main" val="36141179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CF8588-CC86-47CE-BF91-E3A52A41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Compose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6176C-279E-486A-AB4E-D0C3EADB30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5527100" cy="1269578"/>
          </a:xfrm>
        </p:spPr>
        <p:txBody>
          <a:bodyPr/>
          <a:lstStyle/>
          <a:p>
            <a:r>
              <a:rPr lang="en-US" sz="1800" dirty="0"/>
              <a:t>Share your content in a channel or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Users select entity from your extension/app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Card added to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Conversation is about an item in your service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2C3E4-4ABB-4426-AB29-03CF75B85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0554" y="5026024"/>
            <a:ext cx="5537771" cy="1269578"/>
          </a:xfrm>
        </p:spPr>
        <p:txBody>
          <a:bodyPr/>
          <a:lstStyle/>
          <a:p>
            <a:r>
              <a:rPr lang="en-US" sz="1800" dirty="0"/>
              <a:t>Entity display is customizable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Initial display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Automatic rendering &amp; submission of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You decide entities and render in cards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C0E123F-EE0E-4066-85FC-44C59CE013D7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45" y="1997075"/>
            <a:ext cx="4371623" cy="2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6A60C4-7861-4C33-8B0C-013C3FC84ADE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8326329" y="1997075"/>
            <a:ext cx="1794093" cy="24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284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38933-5463-49C5-A66D-FFC03903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into building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CCDDE-0DF3-4DA7-BCE4-4755E8B00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5" y="4645124"/>
            <a:ext cx="11533187" cy="1046440"/>
          </a:xfrm>
        </p:spPr>
        <p:txBody>
          <a:bodyPr/>
          <a:lstStyle/>
          <a:p>
            <a:r>
              <a:rPr lang="en-US" dirty="0"/>
              <a:t>Extends the compose window</a:t>
            </a:r>
          </a:p>
          <a:p>
            <a:r>
              <a:rPr lang="en-US" dirty="0"/>
              <a:t>Provides rich user interface for selecting information to include in message</a:t>
            </a:r>
          </a:p>
          <a:p>
            <a:r>
              <a:rPr lang="en-US" dirty="0"/>
              <a:t>Leverages bot communication (Activities, schema)</a:t>
            </a:r>
          </a:p>
        </p:txBody>
      </p:sp>
      <p:pic>
        <p:nvPicPr>
          <p:cNvPr id="1031" name="Picture 7" descr="Diagram of message flow for compose extensions">
            <a:extLst>
              <a:ext uri="{FF2B5EF4-FFF2-40B4-BE49-F238E27FC236}">
                <a16:creationId xmlns:a16="http://schemas.microsoft.com/office/drawing/2014/main" id="{84AE8471-C1A9-44CA-88D8-3B865220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78" y="1589587"/>
            <a:ext cx="10224903" cy="25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6400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-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885405"/>
          </a:xfrm>
        </p:spPr>
        <p:txBody>
          <a:bodyPr/>
          <a:lstStyle/>
          <a:p>
            <a:r>
              <a:rPr lang="en-US" sz="2000" dirty="0" err="1"/>
              <a:t>composeExtension</a:t>
            </a:r>
            <a:r>
              <a:rPr lang="en-US" sz="2000" dirty="0"/>
              <a:t>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Associated with a registered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Personal and Team scopes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Define command UI and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800" dirty="0"/>
              <a:t>Multiple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Your extension shown along</a:t>
            </a:r>
            <a:br>
              <a:rPr lang="en-US" sz="1600" b="0" dirty="0">
                <a:solidFill>
                  <a:schemeClr val="tx1"/>
                </a:solidFill>
              </a:rPr>
            </a:br>
            <a:r>
              <a:rPr lang="en-US" sz="1600" b="0" dirty="0">
                <a:solidFill>
                  <a:schemeClr val="tx1"/>
                </a:solidFill>
              </a:rPr>
              <a:t>with all others added to Teams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45238" y="1176126"/>
            <a:ext cx="5653087" cy="5527282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"composeExtensions":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"botId": "[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MicrosoftAppId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"team"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"canUpdateConfiguration": true,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"commands":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"id":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searchCmd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"description": "Search Bot Channels",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"title": "Bot Channels",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"initialRun": false,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"parameters":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"name":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searchText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"description": "Enter your search text",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"title": "Search Text“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dirty="0"/>
          </a:p>
        </p:txBody>
      </p:sp>
      <p:pic>
        <p:nvPicPr>
          <p:cNvPr id="3074" name="Picture 2" descr="Screenshot of list of compose extensions in Teams">
            <a:extLst>
              <a:ext uri="{FF2B5EF4-FFF2-40B4-BE49-F238E27FC236}">
                <a16:creationId xmlns:a16="http://schemas.microsoft.com/office/drawing/2014/main" id="{F6CF121D-A79D-4B0F-B9DC-A18538FC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84" y="3571584"/>
            <a:ext cx="2266030" cy="313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433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89035-CEA4-4AF5-AFFA-6643D4E9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Command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D77BA-EFB2-4965-BF06-611C9650C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09940"/>
            <a:ext cx="11533187" cy="307777"/>
          </a:xfrm>
        </p:spPr>
        <p:txBody>
          <a:bodyPr/>
          <a:lstStyle/>
          <a:p>
            <a:r>
              <a:rPr lang="en-US" dirty="0"/>
              <a:t>Manifest properties describe command. UI is generated by Teams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652F76-717C-447F-AD21-F4D1B3BE9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269624"/>
              </p:ext>
            </p:extLst>
          </p:nvPr>
        </p:nvGraphicFramePr>
        <p:xfrm>
          <a:off x="465136" y="2053047"/>
          <a:ext cx="11533189" cy="3758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6075">
                  <a:extLst>
                    <a:ext uri="{9D8B030D-6E8A-4147-A177-3AD203B41FA5}">
                      <a16:colId xmlns:a16="http://schemas.microsoft.com/office/drawing/2014/main" val="1894445532"/>
                    </a:ext>
                  </a:extLst>
                </a:gridCol>
                <a:gridCol w="7727114">
                  <a:extLst>
                    <a:ext uri="{9D8B030D-6E8A-4147-A177-3AD203B41FA5}">
                      <a16:colId xmlns:a16="http://schemas.microsoft.com/office/drawing/2014/main" val="2997665828"/>
                    </a:ext>
                  </a:extLst>
                </a:gridCol>
              </a:tblGrid>
              <a:tr h="371452">
                <a:tc>
                  <a:txBody>
                    <a:bodyPr/>
                    <a:lstStyle/>
                    <a:p>
                      <a:r>
                        <a:rPr lang="en-US" dirty="0"/>
                        <a:t>Property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21092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 ID that you assign to this command. The user request will include this ID.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22294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Command name. This value appears in the UI.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59883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Help text indicating what this command does.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900853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initialRun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set to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indicates this command should be executed</a:t>
                      </a:r>
                      <a:r>
                        <a:rPr lang="en-US" sz="16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as soon as the user chooses this command in the UI.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69786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 of parameters.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97353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name of the parameter. This is sent to your service in the user request.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80445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parameter.description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Describes this parameter’s purposes or example of the value that should be provided. This value appears in the UI.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47754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parameter.title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Short user-friendly parameter title or label.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4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633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088538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Activity payload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Type is </a:t>
            </a:r>
            <a:r>
              <a:rPr lang="en-US" sz="1600" dirty="0">
                <a:latin typeface="Consolas" panose="020B0609020204030204" pitchFamily="49" charset="0"/>
              </a:rPr>
              <a:t>invoke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Name identifies type of event 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/query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querySettingUrl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/setting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Sent to registered bot endpoint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Teams Connector NuGet package provides detection methods and data models</a:t>
            </a:r>
          </a:p>
          <a:p>
            <a:endParaRPr lang="en-US" sz="1800" dirty="0"/>
          </a:p>
        </p:txBody>
      </p:sp>
      <p:pic>
        <p:nvPicPr>
          <p:cNvPr id="4100" name="Picture 4" descr="C:\Users\Paul\AppData\Local\Temp\SNAGHTML1bb15bda.PNG">
            <a:extLst>
              <a:ext uri="{FF2B5EF4-FFF2-40B4-BE49-F238E27FC236}">
                <a16:creationId xmlns:a16="http://schemas.microsoft.com/office/drawing/2014/main" id="{C81F0CE8-F8D1-41B6-B761-213D0736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347" y="2005456"/>
            <a:ext cx="29527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8192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185487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Query events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Query data sent to bot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Consolas" panose="020B0609020204030204" pitchFamily="49" charset="0"/>
              </a:rPr>
              <a:t>Activity.GetComposeExtensionQueryData</a:t>
            </a:r>
            <a:r>
              <a:rPr lang="en-US" sz="1600" b="0" dirty="0">
                <a:latin typeface="Consolas" panose="020B0609020204030204" pitchFamily="49" charset="0"/>
              </a:rPr>
              <a:t>()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Verify </a:t>
            </a:r>
            <a:r>
              <a:rPr lang="en-US" sz="1600" b="0" dirty="0" err="1">
                <a:solidFill>
                  <a:schemeClr val="tx1"/>
                </a:solidFill>
              </a:rPr>
              <a:t>commandId</a:t>
            </a:r>
            <a:r>
              <a:rPr lang="en-US" sz="1600" b="0" dirty="0">
                <a:solidFill>
                  <a:schemeClr val="tx1"/>
                </a:solidFill>
              </a:rPr>
              <a:t> and parameters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Use parameter value to query your service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Respond with attachment layout of “List”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Hero Card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Thumbnail Card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O365Connector Card</a:t>
            </a: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70B34-D7F0-4269-844B-F323F116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290" y="1731532"/>
            <a:ext cx="2723809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28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7550fb09-e1e4-49f9-8257-ac8f082c86d0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sharepoint/v3/fields"/>
    <ds:schemaRef ds:uri="0f32b589-041a-4b5d-9ecb-546b576e7a4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Advanced Teams Bot capabilities</Template>
  <TotalTime>84</TotalTime>
  <Words>690</Words>
  <Application>Microsoft Office PowerPoint</Application>
  <PresentationFormat>Custom</PresentationFormat>
  <Paragraphs>107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Microsoft Teams Apps – Advanced Techniques</vt:lpstr>
      <vt:lpstr>Compose Extensions</vt:lpstr>
      <vt:lpstr>Compose Extensions</vt:lpstr>
      <vt:lpstr>Introduction to Compose Extensions</vt:lpstr>
      <vt:lpstr>Deep-dive into building extension</vt:lpstr>
      <vt:lpstr>Deep-dive - Manifest</vt:lpstr>
      <vt:lpstr>Deep-dive – Command </vt:lpstr>
      <vt:lpstr>Deep-dive – Events</vt:lpstr>
      <vt:lpstr>Deep-dive – Events</vt:lpstr>
      <vt:lpstr>Deep-dive – Events</vt:lpstr>
      <vt:lpstr>Deep Dive – Other considerations</vt:lpstr>
      <vt:lpstr>Demo – Compose Extensions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Apps – Advanced Techniques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10</cp:revision>
  <dcterms:created xsi:type="dcterms:W3CDTF">2017-09-01T23:59:30Z</dcterms:created>
  <dcterms:modified xsi:type="dcterms:W3CDTF">2017-09-02T01:24:18Z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